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3" d="100"/>
          <a:sy n="63" d="100"/>
        </p:scale>
        <p:origin x="-324"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F03E3F4-7958-4002-BAA2-85AB94670F3F}" type="datetimeFigureOut">
              <a:rPr lang="en-IN" smtClean="0"/>
              <a:pPr/>
              <a:t>24-05-2007</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9D9C5C0-55F3-46D5-A4A5-F3207CD69F87}" type="slidenum">
              <a:rPr lang="en-IN" smtClean="0"/>
              <a:pPr/>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73A8B3A3-C927-4022-84C9-449B25A41AB4}" type="datetime1">
              <a:rPr lang="en-US" smtClean="0"/>
              <a:pPr/>
              <a:t>5/24/2007</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r>
              <a:rPr lang="en-US" smtClean="0"/>
              <a:t>tariq ahmad mir (mirtariq@ihmsrinagar.org)</a:t>
            </a:r>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01530EA-096F-42E4-B911-FA3AA520EC2C}" type="datetime1">
              <a:rPr lang="en-US" smtClean="0"/>
              <a:pPr/>
              <a:t>5/24/2007</a:t>
            </a:fld>
            <a:endParaRPr lang="en-US"/>
          </a:p>
        </p:txBody>
      </p:sp>
      <p:sp>
        <p:nvSpPr>
          <p:cNvPr id="5" name="Footer Placeholder 4"/>
          <p:cNvSpPr>
            <a:spLocks noGrp="1"/>
          </p:cNvSpPr>
          <p:nvPr>
            <p:ph type="ftr" sz="quarter" idx="11"/>
          </p:nvPr>
        </p:nvSpPr>
        <p:spPr/>
        <p:txBody>
          <a:bodyPr/>
          <a:lstStyle>
            <a:extLst/>
          </a:lstStyle>
          <a:p>
            <a:r>
              <a:rPr lang="en-US" smtClean="0"/>
              <a:t>tariq ahmad mir (mirtariq@ihmsrinagar.org)</a:t>
            </a:r>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6650468-34EA-4D99-9046-CA7F2F35919F}" type="datetime1">
              <a:rPr lang="en-US" smtClean="0"/>
              <a:pPr/>
              <a:t>5/24/2007</a:t>
            </a:fld>
            <a:endParaRPr lang="en-US"/>
          </a:p>
        </p:txBody>
      </p:sp>
      <p:sp>
        <p:nvSpPr>
          <p:cNvPr id="5" name="Footer Placeholder 4"/>
          <p:cNvSpPr>
            <a:spLocks noGrp="1"/>
          </p:cNvSpPr>
          <p:nvPr>
            <p:ph type="ftr" sz="quarter" idx="11"/>
          </p:nvPr>
        </p:nvSpPr>
        <p:spPr/>
        <p:txBody>
          <a:bodyPr/>
          <a:lstStyle>
            <a:extLst/>
          </a:lstStyle>
          <a:p>
            <a:r>
              <a:rPr lang="en-US" smtClean="0"/>
              <a:t>tariq ahmad mir (mirtariq@ihmsrinagar.org)</a:t>
            </a:r>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D8C3342-04D0-41D4-9139-F26E70C6380E}" type="datetime1">
              <a:rPr lang="en-US" smtClean="0"/>
              <a:pPr/>
              <a:t>5/24/2007</a:t>
            </a:fld>
            <a:endParaRPr lang="en-US"/>
          </a:p>
        </p:txBody>
      </p:sp>
      <p:sp>
        <p:nvSpPr>
          <p:cNvPr id="5" name="Footer Placeholder 4"/>
          <p:cNvSpPr>
            <a:spLocks noGrp="1"/>
          </p:cNvSpPr>
          <p:nvPr>
            <p:ph type="ftr" sz="quarter" idx="11"/>
          </p:nvPr>
        </p:nvSpPr>
        <p:spPr/>
        <p:txBody>
          <a:bodyPr/>
          <a:lstStyle>
            <a:extLst/>
          </a:lstStyle>
          <a:p>
            <a:r>
              <a:rPr lang="en-US" smtClean="0"/>
              <a:t>tariq ahmad mir (mirtariq@ihmsrinagar.org)</a:t>
            </a:r>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78BC36BB-8C4E-49E3-A79D-BE1EB8B407E0}" type="datetime1">
              <a:rPr lang="en-US" smtClean="0"/>
              <a:pPr/>
              <a:t>5/24/2007</a:t>
            </a:fld>
            <a:endParaRPr lang="en-US"/>
          </a:p>
        </p:txBody>
      </p:sp>
      <p:sp>
        <p:nvSpPr>
          <p:cNvPr id="5" name="Footer Placeholder 4"/>
          <p:cNvSpPr>
            <a:spLocks noGrp="1"/>
          </p:cNvSpPr>
          <p:nvPr>
            <p:ph type="ftr" sz="quarter" idx="11"/>
          </p:nvPr>
        </p:nvSpPr>
        <p:spPr/>
        <p:txBody>
          <a:bodyPr/>
          <a:lstStyle>
            <a:extLst/>
          </a:lstStyle>
          <a:p>
            <a:r>
              <a:rPr lang="en-US" smtClean="0"/>
              <a:t>tariq ahmad mir (mirtariq@ihmsrinagar.org)</a:t>
            </a:r>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ECA90BF-24F0-4025-86DC-3ABA8CF4E60E}" type="datetime1">
              <a:rPr lang="en-US" smtClean="0"/>
              <a:pPr/>
              <a:t>5/24/2007</a:t>
            </a:fld>
            <a:endParaRPr lang="en-US"/>
          </a:p>
        </p:txBody>
      </p:sp>
      <p:sp>
        <p:nvSpPr>
          <p:cNvPr id="6" name="Footer Placeholder 5"/>
          <p:cNvSpPr>
            <a:spLocks noGrp="1"/>
          </p:cNvSpPr>
          <p:nvPr>
            <p:ph type="ftr" sz="quarter" idx="11"/>
          </p:nvPr>
        </p:nvSpPr>
        <p:spPr/>
        <p:txBody>
          <a:bodyPr/>
          <a:lstStyle>
            <a:extLst/>
          </a:lstStyle>
          <a:p>
            <a:r>
              <a:rPr lang="en-US" smtClean="0"/>
              <a:t>tariq ahmad mir (mirtariq@ihmsrinagar.org)</a:t>
            </a:r>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F2FB38CF-FE2A-46BA-9C9A-9543FB2FBE06}" type="datetime1">
              <a:rPr lang="en-US" smtClean="0"/>
              <a:pPr/>
              <a:t>5/24/2007</a:t>
            </a:fld>
            <a:endParaRPr lang="en-US"/>
          </a:p>
        </p:txBody>
      </p:sp>
      <p:sp>
        <p:nvSpPr>
          <p:cNvPr id="8" name="Footer Placeholder 7"/>
          <p:cNvSpPr>
            <a:spLocks noGrp="1"/>
          </p:cNvSpPr>
          <p:nvPr>
            <p:ph type="ftr" sz="quarter" idx="11"/>
          </p:nvPr>
        </p:nvSpPr>
        <p:spPr/>
        <p:txBody>
          <a:bodyPr/>
          <a:lstStyle>
            <a:extLst/>
          </a:lstStyle>
          <a:p>
            <a:r>
              <a:rPr lang="en-US" smtClean="0"/>
              <a:t>tariq ahmad mir (mirtariq@ihmsrinagar.org)</a:t>
            </a:r>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24C2F673-2458-4968-9834-42C16E952455}" type="datetime1">
              <a:rPr lang="en-US" smtClean="0"/>
              <a:pPr/>
              <a:t>5/24/2007</a:t>
            </a:fld>
            <a:endParaRPr lang="en-US"/>
          </a:p>
        </p:txBody>
      </p:sp>
      <p:sp>
        <p:nvSpPr>
          <p:cNvPr id="4" name="Footer Placeholder 3"/>
          <p:cNvSpPr>
            <a:spLocks noGrp="1"/>
          </p:cNvSpPr>
          <p:nvPr>
            <p:ph type="ftr" sz="quarter" idx="11"/>
          </p:nvPr>
        </p:nvSpPr>
        <p:spPr/>
        <p:txBody>
          <a:bodyPr/>
          <a:lstStyle>
            <a:extLst/>
          </a:lstStyle>
          <a:p>
            <a:r>
              <a:rPr lang="en-US" smtClean="0"/>
              <a:t>tariq ahmad mir (mirtariq@ihmsrinagar.org)</a:t>
            </a:r>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A3B5C54-77DA-474E-978C-8BC450AE704D}" type="datetime1">
              <a:rPr lang="en-US" smtClean="0"/>
              <a:pPr/>
              <a:t>5/24/2007</a:t>
            </a:fld>
            <a:endParaRPr lang="en-US"/>
          </a:p>
        </p:txBody>
      </p:sp>
      <p:sp>
        <p:nvSpPr>
          <p:cNvPr id="3" name="Footer Placeholder 2"/>
          <p:cNvSpPr>
            <a:spLocks noGrp="1"/>
          </p:cNvSpPr>
          <p:nvPr>
            <p:ph type="ftr" sz="quarter" idx="11"/>
          </p:nvPr>
        </p:nvSpPr>
        <p:spPr/>
        <p:txBody>
          <a:bodyPr/>
          <a:lstStyle>
            <a:extLst/>
          </a:lstStyle>
          <a:p>
            <a:r>
              <a:rPr lang="en-US" smtClean="0"/>
              <a:t>tariq ahmad mir (mirtariq@ihmsrinagar.org)</a:t>
            </a:r>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9B432E9F-A63D-495E-B7AA-EFDD7171DE90}" type="datetime1">
              <a:rPr lang="en-US" smtClean="0"/>
              <a:pPr/>
              <a:t>5/24/2007</a:t>
            </a:fld>
            <a:endParaRPr lang="en-US"/>
          </a:p>
        </p:txBody>
      </p:sp>
      <p:sp>
        <p:nvSpPr>
          <p:cNvPr id="6" name="Footer Placeholder 5"/>
          <p:cNvSpPr>
            <a:spLocks noGrp="1"/>
          </p:cNvSpPr>
          <p:nvPr>
            <p:ph type="ftr" sz="quarter" idx="11"/>
          </p:nvPr>
        </p:nvSpPr>
        <p:spPr/>
        <p:txBody>
          <a:bodyPr/>
          <a:lstStyle>
            <a:extLst/>
          </a:lstStyle>
          <a:p>
            <a:r>
              <a:rPr lang="en-US" smtClean="0"/>
              <a:t>tariq ahmad mir (mirtariq@ihmsrinagar.org)</a:t>
            </a:r>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A3F2CA97-2425-4FF9-AC8B-6F82BADEF77B}" type="datetime1">
              <a:rPr lang="en-US" smtClean="0"/>
              <a:pPr/>
              <a:t>5/24/2007</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r>
              <a:rPr lang="en-US" smtClean="0"/>
              <a:t>tariq ahmad mir (mirtariq@ihmsrinagar.org)</a:t>
            </a:r>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035A2F9-74AC-499F-9C39-21AA0921A275}" type="datetime1">
              <a:rPr lang="en-US" smtClean="0"/>
              <a:pPr/>
              <a:t>5/24/2007</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r>
              <a:rPr lang="en-US" smtClean="0"/>
              <a:t>tariq ahmad mir (mirtariq@ihmsrinagar.org)</a:t>
            </a:r>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Introduction to tourism , Hospitality and Hotel industry</a:t>
            </a:r>
            <a:endParaRPr lang="en-IN" dirty="0"/>
          </a:p>
        </p:txBody>
      </p:sp>
      <p:sp>
        <p:nvSpPr>
          <p:cNvPr id="3" name="Subtitle 2"/>
          <p:cNvSpPr>
            <a:spLocks noGrp="1"/>
          </p:cNvSpPr>
          <p:nvPr>
            <p:ph type="subTitle" idx="1"/>
          </p:nvPr>
        </p:nvSpPr>
        <p:spPr/>
        <p:txBody>
          <a:bodyPr/>
          <a:lstStyle/>
          <a:p>
            <a:r>
              <a:rPr lang="en-US" dirty="0" smtClean="0"/>
              <a:t>Unit 01</a:t>
            </a:r>
            <a:endParaRPr lang="en-IN" dirty="0"/>
          </a:p>
        </p:txBody>
      </p:sp>
      <p:sp>
        <p:nvSpPr>
          <p:cNvPr id="4" name="Date Placeholder 3"/>
          <p:cNvSpPr>
            <a:spLocks noGrp="1"/>
          </p:cNvSpPr>
          <p:nvPr>
            <p:ph type="dt" sz="half" idx="10"/>
          </p:nvPr>
        </p:nvSpPr>
        <p:spPr/>
        <p:txBody>
          <a:bodyPr/>
          <a:lstStyle/>
          <a:p>
            <a:fld id="{89CAAC19-12CD-4AF7-ACE4-E55098578F04}" type="datetime1">
              <a:rPr lang="en-US" smtClean="0"/>
              <a:pPr/>
              <a:t>5/24/2007</a:t>
            </a:fld>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1</a:t>
            </a:fld>
            <a:endParaRPr lang="en-US"/>
          </a:p>
        </p:txBody>
      </p:sp>
      <p:sp>
        <p:nvSpPr>
          <p:cNvPr id="6" name="Footer Placeholder 5"/>
          <p:cNvSpPr>
            <a:spLocks noGrp="1"/>
          </p:cNvSpPr>
          <p:nvPr>
            <p:ph type="ftr" sz="quarter" idx="11"/>
          </p:nvPr>
        </p:nvSpPr>
        <p:spPr/>
        <p:txBody>
          <a:bodyPr/>
          <a:lstStyle/>
          <a:p>
            <a:r>
              <a:rPr lang="en-US" dirty="0" smtClean="0"/>
              <a:t>REYAZ AHMAD LONE</a:t>
            </a:r>
            <a:r>
              <a:rPr lang="en-US" dirty="0" smtClean="0"/>
              <a:t>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pPr>
              <a:buNone/>
            </a:pPr>
            <a:r>
              <a:rPr lang="en-US" dirty="0" smtClean="0"/>
              <a:t>REGIONAL DEVELOPMENT</a:t>
            </a:r>
            <a:endParaRPr lang="en-IN" dirty="0" smtClean="0"/>
          </a:p>
          <a:p>
            <a:r>
              <a:rPr lang="en-US" dirty="0" smtClean="0"/>
              <a:t>The more of the region or area visited by tourist both domestic and international the more that area needs to be developed and the development has to be in all fields and sectors be it historical places hotels picnic spots roads airports etc.</a:t>
            </a:r>
            <a:endParaRPr lang="en-IN" dirty="0" smtClean="0"/>
          </a:p>
          <a:p>
            <a:pPr>
              <a:buNone/>
            </a:pPr>
            <a:r>
              <a:rPr lang="en-US" dirty="0" smtClean="0"/>
              <a:t> </a:t>
            </a:r>
            <a:endParaRPr lang="en-IN" dirty="0" smtClean="0"/>
          </a:p>
          <a:p>
            <a:pPr>
              <a:buNone/>
            </a:pPr>
            <a:r>
              <a:rPr lang="en-US" dirty="0" smtClean="0"/>
              <a:t>IMAGE BUILDING</a:t>
            </a:r>
            <a:endParaRPr lang="en-IN" dirty="0" smtClean="0"/>
          </a:p>
          <a:p>
            <a:r>
              <a:rPr lang="en-US" dirty="0" smtClean="0"/>
              <a:t>People from all over world speaking different languages and with different life style come close to each other breaking down barriers and suspension that exist between their countries. </a:t>
            </a:r>
          </a:p>
          <a:p>
            <a:r>
              <a:rPr lang="en-US" dirty="0" smtClean="0"/>
              <a:t>A favorable environment and situation exist when visitors and those of the host countries mingle socially and better acquainted. </a:t>
            </a:r>
            <a:endParaRPr lang="en-IN" dirty="0" smtClean="0"/>
          </a:p>
          <a:p>
            <a:pPr>
              <a:buNone/>
            </a:pPr>
            <a:endParaRPr lang="en-IN" dirty="0"/>
          </a:p>
        </p:txBody>
      </p:sp>
      <p:sp>
        <p:nvSpPr>
          <p:cNvPr id="2" name="Title 1"/>
          <p:cNvSpPr>
            <a:spLocks noGrp="1"/>
          </p:cNvSpPr>
          <p:nvPr>
            <p:ph type="title"/>
          </p:nvPr>
        </p:nvSpPr>
        <p:spPr/>
        <p:txBody>
          <a:bodyPr/>
          <a:lstStyle/>
          <a:p>
            <a:r>
              <a:rPr lang="en-US" dirty="0" smtClean="0"/>
              <a:t>Continue,,,,</a:t>
            </a:r>
            <a:endParaRPr lang="en-IN" dirty="0"/>
          </a:p>
        </p:txBody>
      </p:sp>
      <p:sp>
        <p:nvSpPr>
          <p:cNvPr id="4" name="Date Placeholder 3"/>
          <p:cNvSpPr>
            <a:spLocks noGrp="1"/>
          </p:cNvSpPr>
          <p:nvPr>
            <p:ph type="dt" sz="half" idx="10"/>
          </p:nvPr>
        </p:nvSpPr>
        <p:spPr/>
        <p:txBody>
          <a:bodyPr/>
          <a:lstStyle/>
          <a:p>
            <a:fld id="{B9B6247E-7264-41D3-A0B9-BBF5AECB04AC}" type="datetime1">
              <a:rPr lang="en-US" smtClean="0"/>
              <a:pPr/>
              <a:t>5/24/2007</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10</a:t>
            </a:fld>
            <a:endParaRPr lang="en-US"/>
          </a:p>
        </p:txBody>
      </p:sp>
      <p:sp>
        <p:nvSpPr>
          <p:cNvPr id="6" name="Footer Placeholder 5"/>
          <p:cNvSpPr>
            <a:spLocks noGrp="1"/>
          </p:cNvSpPr>
          <p:nvPr>
            <p:ph type="ftr" sz="quarter" idx="11"/>
          </p:nvPr>
        </p:nvSpPr>
        <p:spPr/>
        <p:txBody>
          <a:bodyPr/>
          <a:lstStyle/>
          <a:p>
            <a:r>
              <a:rPr lang="en-US" dirty="0" smtClean="0"/>
              <a:t>REYAZ AHMAD LONE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heckerboard(across)">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heckerboard(across)">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heckerboard(across)">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checkerboard(across)">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checkerboard(across)">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checkerboard(across)">
                                      <p:cBhvr>
                                        <p:cTn id="3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r>
              <a:rPr lang="en-US" dirty="0" smtClean="0"/>
              <a:t>It is all about treating the guest i.e. making a traveler feel totally welcome as not only your guest but also the guest of complete family of the hotel.</a:t>
            </a:r>
          </a:p>
          <a:p>
            <a:r>
              <a:rPr lang="en-US" dirty="0" smtClean="0"/>
              <a:t> Hospitality can be termed as deliberate, planned and sustained effort to establish and maintain mutual understanding between an organization and public.</a:t>
            </a:r>
          </a:p>
          <a:p>
            <a:r>
              <a:rPr lang="en-US" dirty="0" smtClean="0"/>
              <a:t> Hospitality is a reception, welcome and treatment of a guest or a stranger in the friendliest manner.</a:t>
            </a:r>
          </a:p>
          <a:p>
            <a:r>
              <a:rPr lang="en-US" dirty="0" smtClean="0"/>
              <a:t> Hospitality activity covers everything i.e. providing attentive and courteous service, facilities and amenities to a traveler meeting and greeting him at the door.</a:t>
            </a:r>
          </a:p>
          <a:p>
            <a:r>
              <a:rPr lang="en-US" dirty="0" smtClean="0"/>
              <a:t> The basic concept is that to treat with guest so that he feels that he has come among friends and making his visit a memorable and pleasant experience. be defined as a front of the house department located around the foyer and the lobby area of a hospitality property.</a:t>
            </a:r>
            <a:endParaRPr lang="en-IN" dirty="0"/>
          </a:p>
        </p:txBody>
      </p:sp>
      <p:sp>
        <p:nvSpPr>
          <p:cNvPr id="2" name="Title 1"/>
          <p:cNvSpPr>
            <a:spLocks noGrp="1"/>
          </p:cNvSpPr>
          <p:nvPr>
            <p:ph type="title"/>
          </p:nvPr>
        </p:nvSpPr>
        <p:spPr/>
        <p:txBody>
          <a:bodyPr/>
          <a:lstStyle/>
          <a:p>
            <a:r>
              <a:rPr lang="en-US" b="1" dirty="0" smtClean="0"/>
              <a:t>HOSPITALITY</a:t>
            </a:r>
            <a:endParaRPr lang="en-IN" dirty="0"/>
          </a:p>
        </p:txBody>
      </p:sp>
      <p:sp>
        <p:nvSpPr>
          <p:cNvPr id="4" name="Date Placeholder 3"/>
          <p:cNvSpPr>
            <a:spLocks noGrp="1"/>
          </p:cNvSpPr>
          <p:nvPr>
            <p:ph type="dt" sz="half" idx="10"/>
          </p:nvPr>
        </p:nvSpPr>
        <p:spPr/>
        <p:txBody>
          <a:bodyPr/>
          <a:lstStyle/>
          <a:p>
            <a:fld id="{05A5FDD7-9240-4FC7-BE72-D524A98C4A17}" type="datetime1">
              <a:rPr lang="en-US" smtClean="0"/>
              <a:pPr/>
              <a:t>5/24/2007</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11</a:t>
            </a:fld>
            <a:endParaRPr lang="en-US"/>
          </a:p>
        </p:txBody>
      </p:sp>
      <p:sp>
        <p:nvSpPr>
          <p:cNvPr id="6" name="Footer Placeholder 5"/>
          <p:cNvSpPr>
            <a:spLocks noGrp="1"/>
          </p:cNvSpPr>
          <p:nvPr>
            <p:ph type="ftr" sz="quarter" idx="11"/>
          </p:nvPr>
        </p:nvSpPr>
        <p:spPr/>
        <p:txBody>
          <a:bodyPr/>
          <a:lstStyle/>
          <a:p>
            <a:r>
              <a:rPr lang="en-US" dirty="0" smtClean="0"/>
              <a:t>REYAZ AHMAD LONE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heckerboard(across)">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heckerboard(across)">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heckerboard(across)">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checkerboard(across)">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checkerboard(across)">
                                      <p:cBhvr>
                                        <p:cTn id="3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r>
              <a:rPr lang="en-US" dirty="0" smtClean="0"/>
              <a:t>As this department is located around the foyer area of the hotel and is visible to the guests, patrons and visitors, they are collectively called “Front Office”.</a:t>
            </a:r>
          </a:p>
          <a:p>
            <a:r>
              <a:rPr lang="en-US" dirty="0" smtClean="0"/>
              <a:t> It is one of the major operational and revenue producing departments of the hotel which generates two third of the revenue earned by a hotel from the sale of the guestrooms.</a:t>
            </a:r>
          </a:p>
          <a:p>
            <a:r>
              <a:rPr lang="en-US" dirty="0" smtClean="0"/>
              <a:t> It involve in providing valuable services to the guests during the entire guest cycle consisting of Pre-arrival, Arrival, Occupancy and Departure. </a:t>
            </a:r>
            <a:endParaRPr lang="en-IN" dirty="0" smtClean="0"/>
          </a:p>
          <a:p>
            <a:pPr>
              <a:buNone/>
            </a:pPr>
            <a:endParaRPr lang="en-IN" dirty="0"/>
          </a:p>
        </p:txBody>
      </p:sp>
      <p:sp>
        <p:nvSpPr>
          <p:cNvPr id="2" name="Title 1"/>
          <p:cNvSpPr>
            <a:spLocks noGrp="1"/>
          </p:cNvSpPr>
          <p:nvPr>
            <p:ph type="title"/>
          </p:nvPr>
        </p:nvSpPr>
        <p:spPr/>
        <p:txBody>
          <a:bodyPr/>
          <a:lstStyle/>
          <a:p>
            <a:r>
              <a:rPr lang="en-US" b="1" dirty="0" smtClean="0"/>
              <a:t>HOSPITALITY</a:t>
            </a:r>
            <a:endParaRPr lang="en-IN" dirty="0"/>
          </a:p>
        </p:txBody>
      </p:sp>
      <p:sp>
        <p:nvSpPr>
          <p:cNvPr id="4" name="Date Placeholder 3"/>
          <p:cNvSpPr>
            <a:spLocks noGrp="1"/>
          </p:cNvSpPr>
          <p:nvPr>
            <p:ph type="dt" sz="half" idx="10"/>
          </p:nvPr>
        </p:nvSpPr>
        <p:spPr/>
        <p:txBody>
          <a:bodyPr/>
          <a:lstStyle/>
          <a:p>
            <a:fld id="{E16A9EA8-1512-4072-9E23-12612590C8A2}" type="datetime1">
              <a:rPr lang="en-US" smtClean="0"/>
              <a:pPr/>
              <a:t>5/24/2007</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12</a:t>
            </a:fld>
            <a:endParaRPr lang="en-US"/>
          </a:p>
        </p:txBody>
      </p:sp>
      <p:sp>
        <p:nvSpPr>
          <p:cNvPr id="6" name="Footer Placeholder 5"/>
          <p:cNvSpPr>
            <a:spLocks noGrp="1"/>
          </p:cNvSpPr>
          <p:nvPr>
            <p:ph type="ftr" sz="quarter" idx="11"/>
          </p:nvPr>
        </p:nvSpPr>
        <p:spPr/>
        <p:txBody>
          <a:bodyPr/>
          <a:lstStyle/>
          <a:p>
            <a:r>
              <a:rPr lang="en-US" dirty="0" smtClean="0"/>
              <a:t>REYAZ AHMAD LONE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heckerboard(across)">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heckerboard(across)">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heckerboard(across)">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r>
              <a:rPr lang="en-US" dirty="0" smtClean="0"/>
              <a:t>Tourism can be called as an activity of movement of people and activities of providers during the course of travel. </a:t>
            </a:r>
          </a:p>
          <a:p>
            <a:r>
              <a:rPr lang="en-US" dirty="0" smtClean="0"/>
              <a:t>Tourism is the temporary movement of people to destinations outside of the place of where they normally live and work, and their activities during their stay at these destinations.</a:t>
            </a:r>
          </a:p>
          <a:p>
            <a:r>
              <a:rPr lang="en-US" dirty="0" smtClean="0"/>
              <a:t> Further tourism can be called not only the activities of provider to a visitor but it is also a process involving people and is about people, i.e. , knowing people better. Knowledge, skill and attitude are important factors in providing standard services and products matching his requirements.</a:t>
            </a:r>
          </a:p>
          <a:p>
            <a:r>
              <a:rPr lang="en-US" dirty="0" smtClean="0"/>
              <a:t> Hence, tourism can be called as a process of organized travel. Tourism is theory and practicing of traveling.</a:t>
            </a:r>
            <a:endParaRPr lang="en-IN" dirty="0"/>
          </a:p>
        </p:txBody>
      </p:sp>
      <p:sp>
        <p:nvSpPr>
          <p:cNvPr id="2" name="Title 1"/>
          <p:cNvSpPr>
            <a:spLocks noGrp="1"/>
          </p:cNvSpPr>
          <p:nvPr>
            <p:ph type="title"/>
          </p:nvPr>
        </p:nvSpPr>
        <p:spPr/>
        <p:txBody>
          <a:bodyPr/>
          <a:lstStyle/>
          <a:p>
            <a:r>
              <a:rPr lang="en-US" dirty="0" smtClean="0"/>
              <a:t>Tourism &amp; its importance</a:t>
            </a:r>
            <a:endParaRPr lang="en-IN" dirty="0"/>
          </a:p>
        </p:txBody>
      </p:sp>
      <p:sp>
        <p:nvSpPr>
          <p:cNvPr id="4" name="Date Placeholder 3"/>
          <p:cNvSpPr>
            <a:spLocks noGrp="1"/>
          </p:cNvSpPr>
          <p:nvPr>
            <p:ph type="dt" sz="half" idx="10"/>
          </p:nvPr>
        </p:nvSpPr>
        <p:spPr/>
        <p:txBody>
          <a:bodyPr/>
          <a:lstStyle/>
          <a:p>
            <a:fld id="{B115B51A-9EF6-44DE-88A8-DC03D1E92FC5}" type="datetime1">
              <a:rPr lang="en-US" smtClean="0"/>
              <a:pPr/>
              <a:t>5/24/2007</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2</a:t>
            </a:fld>
            <a:endParaRPr lang="en-US"/>
          </a:p>
        </p:txBody>
      </p:sp>
      <p:sp>
        <p:nvSpPr>
          <p:cNvPr id="6" name="Footer Placeholder 5"/>
          <p:cNvSpPr>
            <a:spLocks noGrp="1"/>
          </p:cNvSpPr>
          <p:nvPr>
            <p:ph type="ftr" sz="quarter" idx="11"/>
          </p:nvPr>
        </p:nvSpPr>
        <p:spPr/>
        <p:txBody>
          <a:bodyPr/>
          <a:lstStyle/>
          <a:p>
            <a:r>
              <a:rPr lang="en-US" dirty="0" smtClean="0"/>
              <a:t>REYAZ AHMAD LONE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ox(i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ox(in)">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ox(in)">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r>
              <a:rPr lang="en-US" dirty="0" smtClean="0"/>
              <a:t>Tourism is a structured break from routine life.</a:t>
            </a:r>
          </a:p>
          <a:p>
            <a:r>
              <a:rPr lang="en-US" dirty="0" smtClean="0"/>
              <a:t> It involves a separation from everyday life and offers an entry into another moral and mental state, where expressive and cultural needs become more important. </a:t>
            </a:r>
          </a:p>
          <a:p>
            <a:r>
              <a:rPr lang="en-US" dirty="0" smtClean="0"/>
              <a:t>There are basically three phases of tourism- the beginning (when the tourist moves out of his home), the middle (the period of his movement when he comes across new places for experiencing change) and the end (the process of his returning to home after the end of his tour). </a:t>
            </a:r>
            <a:endParaRPr lang="en-IN" dirty="0" smtClean="0"/>
          </a:p>
          <a:p>
            <a:pPr>
              <a:buNone/>
            </a:pPr>
            <a:endParaRPr lang="en-IN" dirty="0"/>
          </a:p>
        </p:txBody>
      </p:sp>
      <p:sp>
        <p:nvSpPr>
          <p:cNvPr id="2" name="Title 1"/>
          <p:cNvSpPr>
            <a:spLocks noGrp="1"/>
          </p:cNvSpPr>
          <p:nvPr>
            <p:ph type="title"/>
          </p:nvPr>
        </p:nvSpPr>
        <p:spPr/>
        <p:txBody>
          <a:bodyPr/>
          <a:lstStyle/>
          <a:p>
            <a:r>
              <a:rPr lang="en-US" dirty="0" smtClean="0"/>
              <a:t>Tourism &amp; its importance</a:t>
            </a:r>
            <a:endParaRPr lang="en-IN" dirty="0"/>
          </a:p>
        </p:txBody>
      </p:sp>
      <p:sp>
        <p:nvSpPr>
          <p:cNvPr id="4" name="Date Placeholder 3"/>
          <p:cNvSpPr>
            <a:spLocks noGrp="1"/>
          </p:cNvSpPr>
          <p:nvPr>
            <p:ph type="dt" sz="half" idx="10"/>
          </p:nvPr>
        </p:nvSpPr>
        <p:spPr/>
        <p:txBody>
          <a:bodyPr/>
          <a:lstStyle/>
          <a:p>
            <a:fld id="{A3D1167C-DA8F-414B-9CF8-EC128F590A19}" type="datetime1">
              <a:rPr lang="en-US" smtClean="0"/>
              <a:pPr/>
              <a:t>5/24/2007</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3</a:t>
            </a:fld>
            <a:endParaRPr lang="en-US"/>
          </a:p>
        </p:txBody>
      </p:sp>
      <p:sp>
        <p:nvSpPr>
          <p:cNvPr id="6" name="Footer Placeholder 5"/>
          <p:cNvSpPr>
            <a:spLocks noGrp="1"/>
          </p:cNvSpPr>
          <p:nvPr>
            <p:ph type="ftr" sz="quarter" idx="11"/>
          </p:nvPr>
        </p:nvSpPr>
        <p:spPr/>
        <p:txBody>
          <a:bodyPr/>
          <a:lstStyle/>
          <a:p>
            <a:r>
              <a:rPr lang="en-US" dirty="0" smtClean="0"/>
              <a:t>REYAZ AHMAD LONE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heckerboard(across)">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heckerboard(across)">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heckerboard(across)">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pPr>
              <a:buNone/>
            </a:pPr>
            <a:r>
              <a:rPr lang="en-US" dirty="0" smtClean="0"/>
              <a:t>Definition of tourism</a:t>
            </a:r>
            <a:endParaRPr lang="en-IN" dirty="0" smtClean="0"/>
          </a:p>
          <a:p>
            <a:r>
              <a:rPr lang="en-US" dirty="0" smtClean="0"/>
              <a:t>Tourism is an activity and is very generic in nature and as such defies common and a standard definition.</a:t>
            </a:r>
          </a:p>
          <a:p>
            <a:r>
              <a:rPr lang="en-US" dirty="0" smtClean="0"/>
              <a:t> Many people and many organizations have defined it in various ways. Some of the common and important definitions are-</a:t>
            </a:r>
            <a:endParaRPr lang="en-IN" dirty="0" smtClean="0"/>
          </a:p>
          <a:p>
            <a:pPr lvl="0"/>
            <a:r>
              <a:rPr lang="en-US" dirty="0" smtClean="0"/>
              <a:t>Tourism is defined as “ the inter relationships arising from the interaction of tourist, the supplier, the government of the host destination and the residents of the host destination, in the process of affecting and catering to tourist”.</a:t>
            </a:r>
            <a:endParaRPr lang="en-IN" dirty="0" smtClean="0"/>
          </a:p>
          <a:p>
            <a:pPr lvl="0"/>
            <a:r>
              <a:rPr lang="en-US" dirty="0" smtClean="0"/>
              <a:t>Tourism as a product can be defined as “ An amalgam of three main components- attraction of the destination, the facilities of destination and the accessibility of it.</a:t>
            </a:r>
            <a:endParaRPr lang="en-IN" dirty="0" smtClean="0"/>
          </a:p>
          <a:p>
            <a:pPr>
              <a:buNone/>
            </a:pPr>
            <a:endParaRPr lang="en-IN" dirty="0"/>
          </a:p>
        </p:txBody>
      </p:sp>
      <p:sp>
        <p:nvSpPr>
          <p:cNvPr id="2" name="Title 1"/>
          <p:cNvSpPr>
            <a:spLocks noGrp="1"/>
          </p:cNvSpPr>
          <p:nvPr>
            <p:ph type="title"/>
          </p:nvPr>
        </p:nvSpPr>
        <p:spPr/>
        <p:txBody>
          <a:bodyPr/>
          <a:lstStyle/>
          <a:p>
            <a:r>
              <a:rPr lang="en-US" dirty="0" smtClean="0"/>
              <a:t>Tourism &amp; its importance</a:t>
            </a:r>
            <a:endParaRPr lang="en-IN" dirty="0"/>
          </a:p>
        </p:txBody>
      </p:sp>
      <p:sp>
        <p:nvSpPr>
          <p:cNvPr id="4" name="Date Placeholder 3"/>
          <p:cNvSpPr>
            <a:spLocks noGrp="1"/>
          </p:cNvSpPr>
          <p:nvPr>
            <p:ph type="dt" sz="half" idx="10"/>
          </p:nvPr>
        </p:nvSpPr>
        <p:spPr/>
        <p:txBody>
          <a:bodyPr/>
          <a:lstStyle/>
          <a:p>
            <a:fld id="{888672CC-EC51-420B-9CA7-67F1FA96A9AC}" type="datetime1">
              <a:rPr lang="en-US" smtClean="0"/>
              <a:pPr/>
              <a:t>5/24/2007</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4</a:t>
            </a:fld>
            <a:endParaRPr lang="en-US"/>
          </a:p>
        </p:txBody>
      </p:sp>
      <p:sp>
        <p:nvSpPr>
          <p:cNvPr id="6" name="Footer Placeholder 5"/>
          <p:cNvSpPr>
            <a:spLocks noGrp="1"/>
          </p:cNvSpPr>
          <p:nvPr>
            <p:ph type="ftr" sz="quarter" idx="11"/>
          </p:nvPr>
        </p:nvSpPr>
        <p:spPr/>
        <p:txBody>
          <a:bodyPr/>
          <a:lstStyle/>
          <a:p>
            <a:r>
              <a:rPr lang="en-US" dirty="0" smtClean="0"/>
              <a:t>REYAZ AHMAD LONE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ox(i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ox(in)">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ox(in)">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box(in)">
                                      <p:cBhvr>
                                        <p:cTn id="3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pPr lvl="0"/>
            <a:r>
              <a:rPr lang="en-US" dirty="0" smtClean="0"/>
              <a:t>One of the early definitions given in 1910 by and Austrian economist ‘ HERMAN SCHULLARD’ is “ tourism is the sum total of operators, mainly of an economic nature, which directly relate to an entry, stay and movement of foreigners inside and outside of a certain, country, city or region”.</a:t>
            </a:r>
            <a:endParaRPr lang="en-IN" dirty="0" smtClean="0"/>
          </a:p>
          <a:p>
            <a:pPr lvl="0"/>
            <a:r>
              <a:rPr lang="en-US" dirty="0" smtClean="0"/>
              <a:t>Later in 1942 two Swiss professors ‘HUMZIKER and KRAP’ defined tourism as “ the totality of the relationship and phenomenon arising from the travel and stay of the strangers, provided that the stay doesn’t imply the establishment of </a:t>
            </a:r>
            <a:r>
              <a:rPr lang="en-US" dirty="0" err="1" smtClean="0"/>
              <a:t>permanenent</a:t>
            </a:r>
            <a:r>
              <a:rPr lang="en-US" dirty="0" smtClean="0"/>
              <a:t> residence and is not connected with a remunerated activity”.</a:t>
            </a:r>
            <a:endParaRPr lang="en-IN" dirty="0" smtClean="0"/>
          </a:p>
          <a:p>
            <a:pPr lvl="0"/>
            <a:r>
              <a:rPr lang="en-US" dirty="0" smtClean="0"/>
              <a:t>Another very general and common definition can be tourism is an activity that comprises of several social practices. All these have minimal common characteristics.</a:t>
            </a:r>
            <a:endParaRPr lang="en-IN" dirty="0" smtClean="0"/>
          </a:p>
          <a:p>
            <a:pPr lvl="0"/>
            <a:r>
              <a:rPr lang="en-US" dirty="0" smtClean="0"/>
              <a:t>According to WTO, an UN body, tourism is the “movement of people away from the place of residence and work for a period of not less than 24 hours and not more than 1 year”.</a:t>
            </a:r>
            <a:endParaRPr lang="en-IN" dirty="0" smtClean="0"/>
          </a:p>
          <a:p>
            <a:pPr>
              <a:buNone/>
            </a:pPr>
            <a:endParaRPr lang="en-IN" dirty="0"/>
          </a:p>
        </p:txBody>
      </p:sp>
      <p:sp>
        <p:nvSpPr>
          <p:cNvPr id="2" name="Title 1"/>
          <p:cNvSpPr>
            <a:spLocks noGrp="1"/>
          </p:cNvSpPr>
          <p:nvPr>
            <p:ph type="title"/>
          </p:nvPr>
        </p:nvSpPr>
        <p:spPr/>
        <p:txBody>
          <a:bodyPr/>
          <a:lstStyle/>
          <a:p>
            <a:r>
              <a:rPr lang="en-US" dirty="0" smtClean="0"/>
              <a:t>continue</a:t>
            </a:r>
            <a:endParaRPr lang="en-IN" dirty="0"/>
          </a:p>
        </p:txBody>
      </p:sp>
      <p:sp>
        <p:nvSpPr>
          <p:cNvPr id="4" name="Date Placeholder 3"/>
          <p:cNvSpPr>
            <a:spLocks noGrp="1"/>
          </p:cNvSpPr>
          <p:nvPr>
            <p:ph type="dt" sz="half" idx="10"/>
          </p:nvPr>
        </p:nvSpPr>
        <p:spPr/>
        <p:txBody>
          <a:bodyPr/>
          <a:lstStyle/>
          <a:p>
            <a:fld id="{977D9EB4-490F-4CF6-9408-CF1CB16736F0}" type="datetime1">
              <a:rPr lang="en-US" smtClean="0"/>
              <a:pPr/>
              <a:t>5/24/2007</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5</a:t>
            </a:fld>
            <a:endParaRPr lang="en-US"/>
          </a:p>
        </p:txBody>
      </p:sp>
      <p:sp>
        <p:nvSpPr>
          <p:cNvPr id="6" name="Footer Placeholder 5"/>
          <p:cNvSpPr>
            <a:spLocks noGrp="1"/>
          </p:cNvSpPr>
          <p:nvPr>
            <p:ph type="ftr" sz="quarter" idx="11"/>
          </p:nvPr>
        </p:nvSpPr>
        <p:spPr/>
        <p:txBody>
          <a:bodyPr/>
          <a:lstStyle/>
          <a:p>
            <a:r>
              <a:rPr lang="en-US" dirty="0" smtClean="0"/>
              <a:t>REYAZ AHMAD LONE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heckerboard(across)">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heckerboard(across)">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heckerboard(across)">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checkerboard(across)">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US" dirty="0" smtClean="0"/>
              <a:t>To establish any specific period or era for the origin of tourism is a very difficult task.</a:t>
            </a:r>
          </a:p>
          <a:p>
            <a:r>
              <a:rPr lang="en-US" dirty="0" smtClean="0"/>
              <a:t> As tourism is involved with, the movement so it can be said that tourism activities started with the development of mankind.</a:t>
            </a:r>
          </a:p>
          <a:p>
            <a:r>
              <a:rPr lang="en-US" dirty="0" smtClean="0"/>
              <a:t> In ancient and prehistoric period people used to move in search of food and for shelter from climatic conditions such as rainy season, winters and summer season and for protection from other people.</a:t>
            </a:r>
          </a:p>
          <a:p>
            <a:r>
              <a:rPr lang="en-US" dirty="0" smtClean="0"/>
              <a:t> First, they moved individually and later started moving in groups (families and tribes). Nomads move from one place to another. The origin of tourism can be attributed to this period.</a:t>
            </a:r>
            <a:endParaRPr lang="en-IN" dirty="0" smtClean="0"/>
          </a:p>
          <a:p>
            <a:pPr>
              <a:buNone/>
            </a:pPr>
            <a:endParaRPr lang="en-IN" dirty="0"/>
          </a:p>
        </p:txBody>
      </p:sp>
      <p:sp>
        <p:nvSpPr>
          <p:cNvPr id="2" name="Title 1"/>
          <p:cNvSpPr>
            <a:spLocks noGrp="1"/>
          </p:cNvSpPr>
          <p:nvPr>
            <p:ph type="title"/>
          </p:nvPr>
        </p:nvSpPr>
        <p:spPr/>
        <p:txBody>
          <a:bodyPr/>
          <a:lstStyle/>
          <a:p>
            <a:r>
              <a:rPr lang="en-US" dirty="0" smtClean="0"/>
              <a:t>ORIGIN OF TOURISM</a:t>
            </a:r>
            <a:endParaRPr lang="en-IN" dirty="0"/>
          </a:p>
        </p:txBody>
      </p:sp>
      <p:sp>
        <p:nvSpPr>
          <p:cNvPr id="4" name="Date Placeholder 3"/>
          <p:cNvSpPr>
            <a:spLocks noGrp="1"/>
          </p:cNvSpPr>
          <p:nvPr>
            <p:ph type="dt" sz="half" idx="10"/>
          </p:nvPr>
        </p:nvSpPr>
        <p:spPr/>
        <p:txBody>
          <a:bodyPr/>
          <a:lstStyle/>
          <a:p>
            <a:fld id="{3B4A8F0A-BB85-4F75-87F6-FC3DC962E009}" type="datetime1">
              <a:rPr lang="en-US" smtClean="0"/>
              <a:pPr/>
              <a:t>5/24/2007</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6</a:t>
            </a:fld>
            <a:endParaRPr lang="en-US"/>
          </a:p>
        </p:txBody>
      </p:sp>
      <p:sp>
        <p:nvSpPr>
          <p:cNvPr id="6" name="Footer Placeholder 5"/>
          <p:cNvSpPr>
            <a:spLocks noGrp="1"/>
          </p:cNvSpPr>
          <p:nvPr>
            <p:ph type="ftr" sz="quarter" idx="11"/>
          </p:nvPr>
        </p:nvSpPr>
        <p:spPr/>
        <p:txBody>
          <a:bodyPr/>
          <a:lstStyle/>
          <a:p>
            <a:r>
              <a:rPr lang="en-US" dirty="0" smtClean="0"/>
              <a:t>REYAZ AHMAD LONE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 calcmode="lin" valueType="num">
                                      <p:cBhvr additive="base">
                                        <p:cTn id="30"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62500" lnSpcReduction="20000"/>
          </a:bodyPr>
          <a:lstStyle/>
          <a:p>
            <a:r>
              <a:rPr lang="en-US" dirty="0" smtClean="0"/>
              <a:t>it is important to study the concept factors commonly used which promoted tourism during all periods. </a:t>
            </a:r>
            <a:endParaRPr lang="en-IN" dirty="0" smtClean="0"/>
          </a:p>
          <a:p>
            <a:pPr lvl="0"/>
            <a:r>
              <a:rPr lang="en-US" dirty="0" smtClean="0"/>
              <a:t>Motivation</a:t>
            </a:r>
            <a:endParaRPr lang="en-IN" dirty="0" smtClean="0"/>
          </a:p>
          <a:p>
            <a:pPr lvl="0"/>
            <a:r>
              <a:rPr lang="en-US" dirty="0" smtClean="0"/>
              <a:t>Holiday</a:t>
            </a:r>
            <a:endParaRPr lang="en-IN" dirty="0" smtClean="0"/>
          </a:p>
          <a:p>
            <a:pPr lvl="0"/>
            <a:r>
              <a:rPr lang="en-US" dirty="0" smtClean="0"/>
              <a:t>Business</a:t>
            </a:r>
            <a:endParaRPr lang="en-IN" dirty="0" smtClean="0"/>
          </a:p>
          <a:p>
            <a:pPr lvl="0"/>
            <a:r>
              <a:rPr lang="en-US" dirty="0" smtClean="0"/>
              <a:t>Mode of travel</a:t>
            </a:r>
            <a:endParaRPr lang="en-IN" dirty="0" smtClean="0"/>
          </a:p>
          <a:p>
            <a:pPr lvl="0"/>
            <a:r>
              <a:rPr lang="en-US" dirty="0" smtClean="0"/>
              <a:t>Education</a:t>
            </a:r>
            <a:endParaRPr lang="en-IN" dirty="0" smtClean="0"/>
          </a:p>
          <a:p>
            <a:pPr lvl="0"/>
            <a:r>
              <a:rPr lang="en-US" dirty="0" smtClean="0"/>
              <a:t>Health </a:t>
            </a:r>
            <a:endParaRPr lang="en-IN" dirty="0" smtClean="0"/>
          </a:p>
          <a:p>
            <a:pPr lvl="0"/>
            <a:r>
              <a:rPr lang="en-US" dirty="0" smtClean="0"/>
              <a:t>Religion</a:t>
            </a:r>
            <a:endParaRPr lang="en-IN" dirty="0" smtClean="0"/>
          </a:p>
          <a:p>
            <a:pPr lvl="0"/>
            <a:r>
              <a:rPr lang="en-US" dirty="0" smtClean="0"/>
              <a:t>Visiting friends and relatives</a:t>
            </a:r>
            <a:endParaRPr lang="en-IN" dirty="0" smtClean="0"/>
          </a:p>
          <a:p>
            <a:pPr lvl="0"/>
            <a:r>
              <a:rPr lang="en-US" dirty="0" smtClean="0"/>
              <a:t>Visit to historical places</a:t>
            </a:r>
            <a:endParaRPr lang="en-IN" dirty="0" smtClean="0"/>
          </a:p>
          <a:p>
            <a:pPr lvl="0"/>
            <a:r>
              <a:rPr lang="en-US" dirty="0" smtClean="0"/>
              <a:t>Adventure</a:t>
            </a:r>
            <a:endParaRPr lang="en-IN" dirty="0" smtClean="0"/>
          </a:p>
          <a:p>
            <a:pPr lvl="0"/>
            <a:r>
              <a:rPr lang="en-US" dirty="0" smtClean="0"/>
              <a:t>Culture and heritage</a:t>
            </a:r>
            <a:endParaRPr lang="en-IN" dirty="0" smtClean="0"/>
          </a:p>
          <a:p>
            <a:pPr lvl="0"/>
            <a:r>
              <a:rPr lang="en-US" dirty="0" smtClean="0"/>
              <a:t>Philosophical discourses</a:t>
            </a:r>
            <a:endParaRPr lang="en-IN" dirty="0" smtClean="0"/>
          </a:p>
          <a:p>
            <a:pPr lvl="0"/>
            <a:r>
              <a:rPr lang="en-US" dirty="0" smtClean="0"/>
              <a:t>Sports</a:t>
            </a:r>
            <a:endParaRPr lang="en-IN" dirty="0" smtClean="0"/>
          </a:p>
          <a:p>
            <a:pPr lvl="0"/>
            <a:r>
              <a:rPr lang="en-US" dirty="0" smtClean="0"/>
              <a:t>Fairs and festivals</a:t>
            </a:r>
            <a:endParaRPr lang="en-IN" dirty="0" smtClean="0"/>
          </a:p>
          <a:p>
            <a:pPr lvl="0"/>
            <a:r>
              <a:rPr lang="en-US" dirty="0" smtClean="0"/>
              <a:t>Leisure time and disposable income</a:t>
            </a:r>
            <a:endParaRPr lang="en-IN" dirty="0" smtClean="0"/>
          </a:p>
          <a:p>
            <a:pPr>
              <a:buNone/>
            </a:pPr>
            <a:endParaRPr lang="en-IN" dirty="0" smtClean="0"/>
          </a:p>
        </p:txBody>
      </p:sp>
      <p:sp>
        <p:nvSpPr>
          <p:cNvPr id="2" name="Title 1"/>
          <p:cNvSpPr>
            <a:spLocks noGrp="1"/>
          </p:cNvSpPr>
          <p:nvPr>
            <p:ph type="title"/>
          </p:nvPr>
        </p:nvSpPr>
        <p:spPr/>
        <p:txBody>
          <a:bodyPr/>
          <a:lstStyle/>
          <a:p>
            <a:r>
              <a:rPr lang="en-US" dirty="0" smtClean="0"/>
              <a:t>Factors that promoted tourism</a:t>
            </a:r>
            <a:endParaRPr lang="en-IN" dirty="0"/>
          </a:p>
        </p:txBody>
      </p:sp>
      <p:sp>
        <p:nvSpPr>
          <p:cNvPr id="4" name="Date Placeholder 3"/>
          <p:cNvSpPr>
            <a:spLocks noGrp="1"/>
          </p:cNvSpPr>
          <p:nvPr>
            <p:ph type="dt" sz="half" idx="10"/>
          </p:nvPr>
        </p:nvSpPr>
        <p:spPr/>
        <p:txBody>
          <a:bodyPr/>
          <a:lstStyle/>
          <a:p>
            <a:fld id="{154D88AE-D897-4823-8075-2BCDD4214266}" type="datetime1">
              <a:rPr lang="en-US" smtClean="0"/>
              <a:pPr/>
              <a:t>5/24/2007</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7</a:t>
            </a:fld>
            <a:endParaRPr lang="en-US"/>
          </a:p>
        </p:txBody>
      </p:sp>
      <p:sp>
        <p:nvSpPr>
          <p:cNvPr id="6" name="Footer Placeholder 5"/>
          <p:cNvSpPr>
            <a:spLocks noGrp="1"/>
          </p:cNvSpPr>
          <p:nvPr>
            <p:ph type="ftr" sz="quarter" idx="11"/>
          </p:nvPr>
        </p:nvSpPr>
        <p:spPr/>
        <p:txBody>
          <a:bodyPr/>
          <a:lstStyle/>
          <a:p>
            <a:r>
              <a:rPr lang="en-US" dirty="0" smtClean="0"/>
              <a:t>REYAZ AHMAD LONE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ox(i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ox(in)">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ox(in)">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box(in)">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box(in)">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box(in)">
                                      <p:cBhvr>
                                        <p:cTn id="42" dur="500"/>
                                        <p:tgtEl>
                                          <p:spTgt spid="3">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grpId="0"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Effect transition="in" filter="box(in)">
                                      <p:cBhvr>
                                        <p:cTn id="47" dur="500"/>
                                        <p:tgtEl>
                                          <p:spTgt spid="3">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grpId="0" nodeType="clickEffect">
                                  <p:stCondLst>
                                    <p:cond delay="0"/>
                                  </p:stCondLst>
                                  <p:childTnLst>
                                    <p:set>
                                      <p:cBhvr>
                                        <p:cTn id="51" dur="1" fill="hold">
                                          <p:stCondLst>
                                            <p:cond delay="0"/>
                                          </p:stCondLst>
                                        </p:cTn>
                                        <p:tgtEl>
                                          <p:spTgt spid="3">
                                            <p:txEl>
                                              <p:pRg st="8" end="8"/>
                                            </p:txEl>
                                          </p:spTgt>
                                        </p:tgtEl>
                                        <p:attrNameLst>
                                          <p:attrName>style.visibility</p:attrName>
                                        </p:attrNameLst>
                                      </p:cBhvr>
                                      <p:to>
                                        <p:strVal val="visible"/>
                                      </p:to>
                                    </p:set>
                                    <p:animEffect transition="in" filter="box(in)">
                                      <p:cBhvr>
                                        <p:cTn id="52" dur="500"/>
                                        <p:tgtEl>
                                          <p:spTgt spid="3">
                                            <p:txEl>
                                              <p:pRg st="8" end="8"/>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4" presetClass="entr" presetSubtype="16" fill="hold" grpId="0" nodeType="clickEffect">
                                  <p:stCondLst>
                                    <p:cond delay="0"/>
                                  </p:stCondLst>
                                  <p:childTnLst>
                                    <p:set>
                                      <p:cBhvr>
                                        <p:cTn id="56" dur="1" fill="hold">
                                          <p:stCondLst>
                                            <p:cond delay="0"/>
                                          </p:stCondLst>
                                        </p:cTn>
                                        <p:tgtEl>
                                          <p:spTgt spid="3">
                                            <p:txEl>
                                              <p:pRg st="9" end="9"/>
                                            </p:txEl>
                                          </p:spTgt>
                                        </p:tgtEl>
                                        <p:attrNameLst>
                                          <p:attrName>style.visibility</p:attrName>
                                        </p:attrNameLst>
                                      </p:cBhvr>
                                      <p:to>
                                        <p:strVal val="visible"/>
                                      </p:to>
                                    </p:set>
                                    <p:animEffect transition="in" filter="box(in)">
                                      <p:cBhvr>
                                        <p:cTn id="57" dur="500"/>
                                        <p:tgtEl>
                                          <p:spTgt spid="3">
                                            <p:txEl>
                                              <p:pRg st="9" end="9"/>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4" presetClass="entr" presetSubtype="16" fill="hold" grpId="0" nodeType="clickEffect">
                                  <p:stCondLst>
                                    <p:cond delay="0"/>
                                  </p:stCondLst>
                                  <p:childTnLst>
                                    <p:set>
                                      <p:cBhvr>
                                        <p:cTn id="61" dur="1" fill="hold">
                                          <p:stCondLst>
                                            <p:cond delay="0"/>
                                          </p:stCondLst>
                                        </p:cTn>
                                        <p:tgtEl>
                                          <p:spTgt spid="3">
                                            <p:txEl>
                                              <p:pRg st="10" end="10"/>
                                            </p:txEl>
                                          </p:spTgt>
                                        </p:tgtEl>
                                        <p:attrNameLst>
                                          <p:attrName>style.visibility</p:attrName>
                                        </p:attrNameLst>
                                      </p:cBhvr>
                                      <p:to>
                                        <p:strVal val="visible"/>
                                      </p:to>
                                    </p:set>
                                    <p:animEffect transition="in" filter="box(in)">
                                      <p:cBhvr>
                                        <p:cTn id="62" dur="500"/>
                                        <p:tgtEl>
                                          <p:spTgt spid="3">
                                            <p:txEl>
                                              <p:pRg st="10" end="10"/>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4" presetClass="entr" presetSubtype="16" fill="hold" grpId="0" nodeType="clickEffect">
                                  <p:stCondLst>
                                    <p:cond delay="0"/>
                                  </p:stCondLst>
                                  <p:childTnLst>
                                    <p:set>
                                      <p:cBhvr>
                                        <p:cTn id="66" dur="1" fill="hold">
                                          <p:stCondLst>
                                            <p:cond delay="0"/>
                                          </p:stCondLst>
                                        </p:cTn>
                                        <p:tgtEl>
                                          <p:spTgt spid="3">
                                            <p:txEl>
                                              <p:pRg st="11" end="11"/>
                                            </p:txEl>
                                          </p:spTgt>
                                        </p:tgtEl>
                                        <p:attrNameLst>
                                          <p:attrName>style.visibility</p:attrName>
                                        </p:attrNameLst>
                                      </p:cBhvr>
                                      <p:to>
                                        <p:strVal val="visible"/>
                                      </p:to>
                                    </p:set>
                                    <p:animEffect transition="in" filter="box(in)">
                                      <p:cBhvr>
                                        <p:cTn id="67" dur="500"/>
                                        <p:tgtEl>
                                          <p:spTgt spid="3">
                                            <p:txEl>
                                              <p:pRg st="11" end="11"/>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4" presetClass="entr" presetSubtype="16" fill="hold" grpId="0" nodeType="clickEffect">
                                  <p:stCondLst>
                                    <p:cond delay="0"/>
                                  </p:stCondLst>
                                  <p:childTnLst>
                                    <p:set>
                                      <p:cBhvr>
                                        <p:cTn id="71" dur="1" fill="hold">
                                          <p:stCondLst>
                                            <p:cond delay="0"/>
                                          </p:stCondLst>
                                        </p:cTn>
                                        <p:tgtEl>
                                          <p:spTgt spid="3">
                                            <p:txEl>
                                              <p:pRg st="12" end="12"/>
                                            </p:txEl>
                                          </p:spTgt>
                                        </p:tgtEl>
                                        <p:attrNameLst>
                                          <p:attrName>style.visibility</p:attrName>
                                        </p:attrNameLst>
                                      </p:cBhvr>
                                      <p:to>
                                        <p:strVal val="visible"/>
                                      </p:to>
                                    </p:set>
                                    <p:animEffect transition="in" filter="box(in)">
                                      <p:cBhvr>
                                        <p:cTn id="72" dur="500"/>
                                        <p:tgtEl>
                                          <p:spTgt spid="3">
                                            <p:txEl>
                                              <p:pRg st="12" end="12"/>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4" presetClass="entr" presetSubtype="16" fill="hold" grpId="0" nodeType="clickEffect">
                                  <p:stCondLst>
                                    <p:cond delay="0"/>
                                  </p:stCondLst>
                                  <p:childTnLst>
                                    <p:set>
                                      <p:cBhvr>
                                        <p:cTn id="76" dur="1" fill="hold">
                                          <p:stCondLst>
                                            <p:cond delay="0"/>
                                          </p:stCondLst>
                                        </p:cTn>
                                        <p:tgtEl>
                                          <p:spTgt spid="3">
                                            <p:txEl>
                                              <p:pRg st="13" end="13"/>
                                            </p:txEl>
                                          </p:spTgt>
                                        </p:tgtEl>
                                        <p:attrNameLst>
                                          <p:attrName>style.visibility</p:attrName>
                                        </p:attrNameLst>
                                      </p:cBhvr>
                                      <p:to>
                                        <p:strVal val="visible"/>
                                      </p:to>
                                    </p:set>
                                    <p:animEffect transition="in" filter="box(in)">
                                      <p:cBhvr>
                                        <p:cTn id="77" dur="500"/>
                                        <p:tgtEl>
                                          <p:spTgt spid="3">
                                            <p:txEl>
                                              <p:pRg st="13" end="13"/>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4" presetClass="entr" presetSubtype="16" fill="hold" grpId="0" nodeType="clickEffect">
                                  <p:stCondLst>
                                    <p:cond delay="0"/>
                                  </p:stCondLst>
                                  <p:childTnLst>
                                    <p:set>
                                      <p:cBhvr>
                                        <p:cTn id="81" dur="1" fill="hold">
                                          <p:stCondLst>
                                            <p:cond delay="0"/>
                                          </p:stCondLst>
                                        </p:cTn>
                                        <p:tgtEl>
                                          <p:spTgt spid="3">
                                            <p:txEl>
                                              <p:pRg st="14" end="14"/>
                                            </p:txEl>
                                          </p:spTgt>
                                        </p:tgtEl>
                                        <p:attrNameLst>
                                          <p:attrName>style.visibility</p:attrName>
                                        </p:attrNameLst>
                                      </p:cBhvr>
                                      <p:to>
                                        <p:strVal val="visible"/>
                                      </p:to>
                                    </p:set>
                                    <p:animEffect transition="in" filter="box(in)">
                                      <p:cBhvr>
                                        <p:cTn id="82" dur="500"/>
                                        <p:tgtEl>
                                          <p:spTgt spid="3">
                                            <p:txEl>
                                              <p:pRg st="14" end="14"/>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4" presetClass="entr" presetSubtype="16" fill="hold" grpId="0" nodeType="clickEffect">
                                  <p:stCondLst>
                                    <p:cond delay="0"/>
                                  </p:stCondLst>
                                  <p:childTnLst>
                                    <p:set>
                                      <p:cBhvr>
                                        <p:cTn id="86" dur="1" fill="hold">
                                          <p:stCondLst>
                                            <p:cond delay="0"/>
                                          </p:stCondLst>
                                        </p:cTn>
                                        <p:tgtEl>
                                          <p:spTgt spid="3">
                                            <p:txEl>
                                              <p:pRg st="15" end="15"/>
                                            </p:txEl>
                                          </p:spTgt>
                                        </p:tgtEl>
                                        <p:attrNameLst>
                                          <p:attrName>style.visibility</p:attrName>
                                        </p:attrNameLst>
                                      </p:cBhvr>
                                      <p:to>
                                        <p:strVal val="visible"/>
                                      </p:to>
                                    </p:set>
                                    <p:animEffect transition="in" filter="box(in)">
                                      <p:cBhvr>
                                        <p:cTn id="87" dur="500"/>
                                        <p:tgtEl>
                                          <p:spTgt spid="3">
                                            <p:txEl>
                                              <p:pRg st="15" end="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US" dirty="0" smtClean="0"/>
              <a:t>Tourism industry is one of the popular industry in the world this industry generates nearly 70 </a:t>
            </a:r>
            <a:r>
              <a:rPr lang="en-US" dirty="0" err="1" smtClean="0"/>
              <a:t>lakhs</a:t>
            </a:r>
            <a:r>
              <a:rPr lang="en-US" dirty="0" smtClean="0"/>
              <a:t> million dollars of total revenue world wide.</a:t>
            </a:r>
            <a:endParaRPr lang="en-IN" dirty="0" smtClean="0"/>
          </a:p>
          <a:p>
            <a:pPr>
              <a:buNone/>
            </a:pPr>
            <a:r>
              <a:rPr lang="en-US" dirty="0" smtClean="0"/>
              <a:t> </a:t>
            </a:r>
            <a:endParaRPr lang="en-IN" dirty="0" smtClean="0"/>
          </a:p>
          <a:p>
            <a:r>
              <a:rPr lang="en-US" dirty="0" smtClean="0"/>
              <a:t>POSITIVE IMPACTS</a:t>
            </a:r>
            <a:endParaRPr lang="en-IN" dirty="0" smtClean="0"/>
          </a:p>
          <a:p>
            <a:r>
              <a:rPr lang="en-US" dirty="0" smtClean="0"/>
              <a:t> </a:t>
            </a:r>
            <a:endParaRPr lang="en-IN" dirty="0" smtClean="0"/>
          </a:p>
          <a:p>
            <a:r>
              <a:rPr lang="en-US" dirty="0" smtClean="0"/>
              <a:t>SOCIAL IMPACTS</a:t>
            </a:r>
            <a:endParaRPr lang="en-IN" dirty="0" smtClean="0"/>
          </a:p>
          <a:p>
            <a:r>
              <a:rPr lang="en-US" dirty="0" smtClean="0"/>
              <a:t>When tourist came in contact with places a social exchange takes place his social background is affected. Tourism helps human being in satisfying their basic urge to know the cultural aspect of other people &amp; give more opportunities of communication between different cultures.</a:t>
            </a:r>
            <a:endParaRPr lang="en-IN" dirty="0" smtClean="0"/>
          </a:p>
          <a:p>
            <a:endParaRPr lang="en-IN" dirty="0"/>
          </a:p>
        </p:txBody>
      </p:sp>
      <p:sp>
        <p:nvSpPr>
          <p:cNvPr id="2" name="Title 1"/>
          <p:cNvSpPr>
            <a:spLocks noGrp="1"/>
          </p:cNvSpPr>
          <p:nvPr>
            <p:ph type="title"/>
          </p:nvPr>
        </p:nvSpPr>
        <p:spPr>
          <a:xfrm>
            <a:off x="360143" y="304800"/>
            <a:ext cx="8229600" cy="1066800"/>
          </a:xfrm>
        </p:spPr>
        <p:txBody>
          <a:bodyPr>
            <a:normAutofit fontScale="90000"/>
          </a:bodyPr>
          <a:lstStyle/>
          <a:p>
            <a:r>
              <a:rPr lang="en-US" dirty="0" smtClean="0"/>
              <a:t>IMPORTANCE OF TOURISM</a:t>
            </a:r>
            <a:r>
              <a:rPr lang="en-IN" dirty="0" smtClean="0"/>
              <a:t/>
            </a:r>
            <a:br>
              <a:rPr lang="en-IN" dirty="0" smtClean="0"/>
            </a:br>
            <a:r>
              <a:rPr lang="en-US" dirty="0" smtClean="0"/>
              <a:t> </a:t>
            </a:r>
            <a:r>
              <a:rPr lang="en-IN" dirty="0" smtClean="0"/>
              <a:t/>
            </a:r>
            <a:br>
              <a:rPr lang="en-IN" dirty="0" smtClean="0"/>
            </a:br>
            <a:endParaRPr lang="en-IN" dirty="0"/>
          </a:p>
        </p:txBody>
      </p:sp>
      <p:sp>
        <p:nvSpPr>
          <p:cNvPr id="4" name="Date Placeholder 3"/>
          <p:cNvSpPr>
            <a:spLocks noGrp="1"/>
          </p:cNvSpPr>
          <p:nvPr>
            <p:ph type="dt" sz="half" idx="10"/>
          </p:nvPr>
        </p:nvSpPr>
        <p:spPr/>
        <p:txBody>
          <a:bodyPr/>
          <a:lstStyle/>
          <a:p>
            <a:fld id="{AD8FEA9B-4D30-4476-9B1B-BB53432E51F6}" type="datetime1">
              <a:rPr lang="en-US" smtClean="0"/>
              <a:pPr/>
              <a:t>5/24/2007</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8</a:t>
            </a:fld>
            <a:endParaRPr lang="en-US"/>
          </a:p>
        </p:txBody>
      </p:sp>
      <p:sp>
        <p:nvSpPr>
          <p:cNvPr id="6" name="Footer Placeholder 5"/>
          <p:cNvSpPr>
            <a:spLocks noGrp="1"/>
          </p:cNvSpPr>
          <p:nvPr>
            <p:ph type="ftr" sz="quarter" idx="11"/>
          </p:nvPr>
        </p:nvSpPr>
        <p:spPr/>
        <p:txBody>
          <a:bodyPr/>
          <a:lstStyle/>
          <a:p>
            <a:r>
              <a:rPr lang="en-US" dirty="0" smtClean="0"/>
              <a:t>REYAZ AHMAD LONE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heckerboard(across)">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heckerboard(across)">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heckerboard(across)">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checkerboard(across)">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checkerboard(across)">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checkerboard(across)">
                                      <p:cBhvr>
                                        <p:cTn id="3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dirty="0" smtClean="0"/>
              <a:t>ECONOMIC IMPACT</a:t>
            </a:r>
            <a:endParaRPr lang="en-IN" dirty="0" smtClean="0"/>
          </a:p>
          <a:p>
            <a:r>
              <a:rPr lang="en-US" dirty="0" smtClean="0"/>
              <a:t>The most important aspect of tourism is foreign exchange earning for all the countries. It provides foreign exchange without exporting anything out of the country and it </a:t>
            </a:r>
            <a:endParaRPr lang="en-IN" dirty="0" smtClean="0"/>
          </a:p>
          <a:p>
            <a:r>
              <a:rPr lang="en-US" dirty="0" smtClean="0"/>
              <a:t>provides more stable earning for country than any other industry and increases the effort and the rate of the growth of economy.</a:t>
            </a:r>
            <a:endParaRPr lang="en-IN" dirty="0" smtClean="0"/>
          </a:p>
          <a:p>
            <a:endParaRPr lang="en-IN" dirty="0"/>
          </a:p>
        </p:txBody>
      </p:sp>
      <p:sp>
        <p:nvSpPr>
          <p:cNvPr id="2" name="Title 1"/>
          <p:cNvSpPr>
            <a:spLocks noGrp="1"/>
          </p:cNvSpPr>
          <p:nvPr>
            <p:ph type="title"/>
          </p:nvPr>
        </p:nvSpPr>
        <p:spPr/>
        <p:txBody>
          <a:bodyPr/>
          <a:lstStyle/>
          <a:p>
            <a:r>
              <a:rPr lang="en-US" dirty="0" smtClean="0"/>
              <a:t>continue</a:t>
            </a:r>
            <a:endParaRPr lang="en-IN" dirty="0"/>
          </a:p>
        </p:txBody>
      </p:sp>
      <p:sp>
        <p:nvSpPr>
          <p:cNvPr id="4" name="Date Placeholder 3"/>
          <p:cNvSpPr>
            <a:spLocks noGrp="1"/>
          </p:cNvSpPr>
          <p:nvPr>
            <p:ph type="dt" sz="half" idx="10"/>
          </p:nvPr>
        </p:nvSpPr>
        <p:spPr/>
        <p:txBody>
          <a:bodyPr/>
          <a:lstStyle/>
          <a:p>
            <a:fld id="{0F077540-E087-4E1E-AB9B-B0EC2433C618}" type="datetime1">
              <a:rPr lang="en-US" smtClean="0"/>
              <a:pPr/>
              <a:t>5/24/2007</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9</a:t>
            </a:fld>
            <a:endParaRPr lang="en-US"/>
          </a:p>
        </p:txBody>
      </p:sp>
      <p:sp>
        <p:nvSpPr>
          <p:cNvPr id="6" name="Footer Placeholder 5"/>
          <p:cNvSpPr>
            <a:spLocks noGrp="1"/>
          </p:cNvSpPr>
          <p:nvPr>
            <p:ph type="ftr" sz="quarter" idx="11"/>
          </p:nvPr>
        </p:nvSpPr>
        <p:spPr/>
        <p:txBody>
          <a:bodyPr/>
          <a:lstStyle/>
          <a:p>
            <a:r>
              <a:rPr lang="en-US" dirty="0" smtClean="0"/>
              <a:t>REYAZ AHMAD LONE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amond(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diamond(in)">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diamond(in)">
                                      <p:cBhvr>
                                        <p:cTn id="2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32</TotalTime>
  <Words>1137</Words>
  <Application>Microsoft Office PowerPoint</Application>
  <PresentationFormat>On-screen Show (4:3)</PresentationFormat>
  <Paragraphs>108</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Concourse</vt:lpstr>
      <vt:lpstr>Introduction to tourism , Hospitality and Hotel industry</vt:lpstr>
      <vt:lpstr>Tourism &amp; its importance</vt:lpstr>
      <vt:lpstr>Tourism &amp; its importance</vt:lpstr>
      <vt:lpstr>Tourism &amp; its importance</vt:lpstr>
      <vt:lpstr>continue</vt:lpstr>
      <vt:lpstr>ORIGIN OF TOURISM</vt:lpstr>
      <vt:lpstr>Factors that promoted tourism</vt:lpstr>
      <vt:lpstr>IMPORTANCE OF TOURISM   </vt:lpstr>
      <vt:lpstr>continue</vt:lpstr>
      <vt:lpstr>Continue,,,,</vt:lpstr>
      <vt:lpstr>HOSPITALITY</vt:lpstr>
      <vt:lpstr>HOSPITALITY</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tourism , Hospitality and Hotel industry</dc:title>
  <dc:creator>Tariq</dc:creator>
  <cp:lastModifiedBy>Jt Director Tourism</cp:lastModifiedBy>
  <cp:revision>8</cp:revision>
  <dcterms:created xsi:type="dcterms:W3CDTF">2006-08-16T00:00:00Z</dcterms:created>
  <dcterms:modified xsi:type="dcterms:W3CDTF">2007-05-23T22:10:16Z</dcterms:modified>
</cp:coreProperties>
</file>